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Inter SemiBold"/>
      <p:regular r:id="rId19"/>
      <p:bold r:id="rId20"/>
      <p:italic r:id="rId21"/>
      <p:boldItalic r:id="rId22"/>
    </p:embeddedFont>
    <p:embeddedFont>
      <p:font typeface="Inter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ExtraBold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3" roundtripDataSignature="AMtx7mgURU1kKdYmxBNwSYh9Xs+hhgGl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bold.fntdata"/><Relationship Id="rId22" Type="http://schemas.openxmlformats.org/officeDocument/2006/relationships/font" Target="fonts/InterSemiBold-boldItalic.fntdata"/><Relationship Id="rId21" Type="http://schemas.openxmlformats.org/officeDocument/2006/relationships/font" Target="fonts/InterSemiBold-italic.fntdata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Italic.fntdata"/><Relationship Id="rId25" Type="http://schemas.openxmlformats.org/officeDocument/2006/relationships/font" Target="fonts/Inter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Bold-bold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MontserratExtra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nter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6" name="Google Shape;43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3" name="Google Shape;4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56.png"/><Relationship Id="rId13" Type="http://schemas.openxmlformats.org/officeDocument/2006/relationships/image" Target="../media/image68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51.png"/><Relationship Id="rId9" Type="http://schemas.openxmlformats.org/officeDocument/2006/relationships/image" Target="../media/image59.png"/><Relationship Id="rId15" Type="http://schemas.openxmlformats.org/officeDocument/2006/relationships/image" Target="../media/image70.png"/><Relationship Id="rId14" Type="http://schemas.openxmlformats.org/officeDocument/2006/relationships/image" Target="../media/image67.png"/><Relationship Id="rId16" Type="http://schemas.openxmlformats.org/officeDocument/2006/relationships/image" Target="../media/image62.png"/><Relationship Id="rId5" Type="http://schemas.openxmlformats.org/officeDocument/2006/relationships/image" Target="../media/image52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6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9.png"/><Relationship Id="rId9" Type="http://schemas.openxmlformats.org/officeDocument/2006/relationships/image" Target="../media/image55.png"/><Relationship Id="rId5" Type="http://schemas.openxmlformats.org/officeDocument/2006/relationships/image" Target="../media/image64.png"/><Relationship Id="rId6" Type="http://schemas.openxmlformats.org/officeDocument/2006/relationships/image" Target="../media/image63.png"/><Relationship Id="rId7" Type="http://schemas.openxmlformats.org/officeDocument/2006/relationships/image" Target="../media/image65.png"/><Relationship Id="rId8" Type="http://schemas.openxmlformats.org/officeDocument/2006/relationships/image" Target="../media/image7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2.png"/><Relationship Id="rId5" Type="http://schemas.openxmlformats.org/officeDocument/2006/relationships/image" Target="../media/image78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3.png"/><Relationship Id="rId5" Type="http://schemas.openxmlformats.org/officeDocument/2006/relationships/image" Target="../media/image7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8.png"/><Relationship Id="rId13" Type="http://schemas.openxmlformats.org/officeDocument/2006/relationships/image" Target="../media/image25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35.png"/><Relationship Id="rId13" Type="http://schemas.openxmlformats.org/officeDocument/2006/relationships/image" Target="../media/image44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Relationship Id="rId14" Type="http://schemas.openxmlformats.org/officeDocument/2006/relationships/image" Target="../media/image39.png"/><Relationship Id="rId5" Type="http://schemas.openxmlformats.org/officeDocument/2006/relationships/image" Target="../media/image30.png"/><Relationship Id="rId6" Type="http://schemas.openxmlformats.org/officeDocument/2006/relationships/image" Target="../media/image36.png"/><Relationship Id="rId7" Type="http://schemas.openxmlformats.org/officeDocument/2006/relationships/image" Target="../media/image33.png"/><Relationship Id="rId8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53.png"/><Relationship Id="rId13" Type="http://schemas.openxmlformats.org/officeDocument/2006/relationships/image" Target="../media/image57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1.png"/><Relationship Id="rId9" Type="http://schemas.openxmlformats.org/officeDocument/2006/relationships/image" Target="../media/image49.png"/><Relationship Id="rId5" Type="http://schemas.openxmlformats.org/officeDocument/2006/relationships/image" Target="../media/image38.png"/><Relationship Id="rId6" Type="http://schemas.openxmlformats.org/officeDocument/2006/relationships/image" Target="../media/image43.png"/><Relationship Id="rId7" Type="http://schemas.openxmlformats.org/officeDocument/2006/relationships/image" Target="../media/image45.png"/><Relationship Id="rId8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785100" y="1838125"/>
            <a:ext cx="895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Головне управління статистики у Закарпатській області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700625" y="2232800"/>
            <a:ext cx="9816300" cy="18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Звіт про результати діяльності Головного управління статистики у Закарпатській області за 2025 рік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57375" y="4711898"/>
            <a:ext cx="1467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57375" y="4894650"/>
            <a:ext cx="2139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0" i="0" lang="en-US" sz="1450" u="none" cap="none" strike="noStrike">
                <a:solidFill>
                  <a:srgbClr val="44444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Ужгород — 2026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200650" y="4728223"/>
            <a:ext cx="2267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200650" y="4894650"/>
            <a:ext cx="3339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0" i="0" lang="en-US" sz="1450" u="none" cap="none" strike="noStrike">
                <a:solidFill>
                  <a:srgbClr val="44444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Начальник: Галина Гриник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353175" y="4711898"/>
            <a:ext cx="2914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219200" y="8184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54" name="Google Shape;3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5" name="Google Shape;3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375" y="1663005"/>
            <a:ext cx="4714875" cy="424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6" name="Google Shape;35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1663005"/>
            <a:ext cx="4714876" cy="424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7" name="Google Shape;35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5375" y="2139255"/>
            <a:ext cx="47148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8" name="Google Shape;35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1750" y="2139255"/>
            <a:ext cx="47148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9" name="Google Shape;35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525" y="2139255"/>
            <a:ext cx="35147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0" name="Google Shape;36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525" y="2615505"/>
            <a:ext cx="35147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1" name="Google Shape;36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525" y="3091755"/>
            <a:ext cx="35147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2" name="Google Shape;36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525" y="3568005"/>
            <a:ext cx="35147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3" name="Google Shape;36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525" y="4044255"/>
            <a:ext cx="35147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4" name="Google Shape;36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7650" y="2139255"/>
            <a:ext cx="32289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5" name="Google Shape;36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7650" y="2615505"/>
            <a:ext cx="32289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6" name="Google Shape;36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7650" y="3091755"/>
            <a:ext cx="32289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7" name="Google Shape;36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7650" y="4167755"/>
            <a:ext cx="32289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8" name="Google Shape;368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7650" y="4644005"/>
            <a:ext cx="32289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9" name="Google Shape;369;p10"/>
          <p:cNvPicPr preferRelativeResize="0"/>
          <p:nvPr/>
        </p:nvPicPr>
        <p:blipFill rotWithShape="1">
          <a:blip r:embed="rId9">
            <a:alphaModFix/>
          </a:blip>
          <a:srcRect b="0" l="0" r="-48214" t="0"/>
          <a:stretch/>
        </p:blipFill>
        <p:spPr>
          <a:xfrm>
            <a:off x="2295525" y="2139250"/>
            <a:ext cx="35147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0" name="Google Shape;370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95525" y="2615505"/>
            <a:ext cx="1873299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1" name="Google Shape;371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95525" y="3091755"/>
            <a:ext cx="1514772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2" name="Google Shape;372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95525" y="3568005"/>
            <a:ext cx="140583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3" name="Google Shape;373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67650" y="2139255"/>
            <a:ext cx="2935039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4" name="Google Shape;374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67650" y="2615505"/>
            <a:ext cx="3109466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5" name="Google Shape;375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867650" y="3091755"/>
            <a:ext cx="2512069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6" name="Google Shape;376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67650" y="4167755"/>
            <a:ext cx="1594991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0"/>
          <p:cNvSpPr txBox="1"/>
          <p:nvPr/>
        </p:nvSpPr>
        <p:spPr>
          <a:xfrm>
            <a:off x="1285875" y="952500"/>
            <a:ext cx="1030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ВІКОВИЙ СКЛАД ТА ДОСВІД ПЕРСОНАЛУ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1095375" y="952500"/>
            <a:ext cx="76200" cy="37713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0"/>
          <p:cNvSpPr txBox="1"/>
          <p:nvPr/>
        </p:nvSpPr>
        <p:spPr>
          <a:xfrm>
            <a:off x="1095375" y="4813555"/>
            <a:ext cx="4714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en-US" sz="125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Найчисельніша група — спеціалісти зрілого віку, що формують ядро колективу.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0"/>
          <p:cNvSpPr txBox="1"/>
          <p:nvPr/>
        </p:nvSpPr>
        <p:spPr>
          <a:xfrm>
            <a:off x="6766275" y="5370255"/>
            <a:ext cx="4714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en-US" sz="125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Управління спирається на глибокий інституційний досвід: майже половина персоналу працює понад 20 років.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0"/>
          <p:cNvSpPr txBox="1"/>
          <p:nvPr/>
        </p:nvSpPr>
        <p:spPr>
          <a:xfrm>
            <a:off x="1095375" y="2211585"/>
            <a:ext cx="1047750" cy="15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46 - 55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"/>
          <p:cNvSpPr txBox="1"/>
          <p:nvPr/>
        </p:nvSpPr>
        <p:spPr>
          <a:xfrm>
            <a:off x="1095375" y="2687835"/>
            <a:ext cx="1047750" cy="15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36 - 45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0"/>
          <p:cNvSpPr txBox="1"/>
          <p:nvPr/>
        </p:nvSpPr>
        <p:spPr>
          <a:xfrm>
            <a:off x="1095375" y="3164085"/>
            <a:ext cx="1047750" cy="15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56 - 60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0"/>
          <p:cNvSpPr txBox="1"/>
          <p:nvPr/>
        </p:nvSpPr>
        <p:spPr>
          <a:xfrm>
            <a:off x="1095375" y="3640335"/>
            <a:ext cx="1047750" cy="15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61 - 64 роки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"/>
          <p:cNvSpPr txBox="1"/>
          <p:nvPr/>
        </p:nvSpPr>
        <p:spPr>
          <a:xfrm>
            <a:off x="1095375" y="4116585"/>
            <a:ext cx="1047750" cy="15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До 35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0"/>
          <p:cNvSpPr txBox="1"/>
          <p:nvPr/>
        </p:nvSpPr>
        <p:spPr>
          <a:xfrm>
            <a:off x="6381750" y="2139255"/>
            <a:ext cx="133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Держслужбовці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Понад 10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0"/>
          <p:cNvSpPr txBox="1"/>
          <p:nvPr/>
        </p:nvSpPr>
        <p:spPr>
          <a:xfrm>
            <a:off x="6381750" y="2615505"/>
            <a:ext cx="133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Керівники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Понад 10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0"/>
          <p:cNvSpPr txBox="1"/>
          <p:nvPr/>
        </p:nvSpPr>
        <p:spPr>
          <a:xfrm>
            <a:off x="6381750" y="3091755"/>
            <a:ext cx="133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Керівники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Понад 20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"/>
          <p:cNvSpPr txBox="1"/>
          <p:nvPr/>
        </p:nvSpPr>
        <p:spPr>
          <a:xfrm>
            <a:off x="6381750" y="4167755"/>
            <a:ext cx="133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Всі працівники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Понад 20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0"/>
          <p:cNvSpPr txBox="1"/>
          <p:nvPr/>
        </p:nvSpPr>
        <p:spPr>
          <a:xfrm>
            <a:off x="6381750" y="4644005"/>
            <a:ext cx="133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Держслужбовці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До 5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7867700" y="4644000"/>
            <a:ext cx="161400" cy="323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0"/>
          <p:cNvSpPr txBox="1"/>
          <p:nvPr/>
        </p:nvSpPr>
        <p:spPr>
          <a:xfrm>
            <a:off x="7946775" y="4644000"/>
            <a:ext cx="207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1.8%</a:t>
            </a:r>
            <a:endParaRPr b="1" i="0" sz="1200" u="none" cap="none" strike="noStrike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image.png" id="393" name="Google Shape;39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7650" y="3629743"/>
            <a:ext cx="322897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0"/>
          <p:cNvSpPr txBox="1"/>
          <p:nvPr/>
        </p:nvSpPr>
        <p:spPr>
          <a:xfrm>
            <a:off x="4805800" y="3537338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Спеціалісти</a:t>
            </a:r>
            <a:endParaRPr b="0" i="0" sz="1050" u="none" cap="none" strike="noStrike">
              <a:solidFill>
                <a:srgbClr val="11111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Понад 20 років</a:t>
            </a:r>
            <a:endParaRPr b="0" i="0" sz="1050" u="none" cap="none" strike="noStrike">
              <a:solidFill>
                <a:srgbClr val="11111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95" name="Google Shape;395;p10"/>
          <p:cNvSpPr txBox="1"/>
          <p:nvPr/>
        </p:nvSpPr>
        <p:spPr>
          <a:xfrm>
            <a:off x="7869875" y="4192250"/>
            <a:ext cx="11133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0"/>
          <p:cNvSpPr/>
          <p:nvPr/>
        </p:nvSpPr>
        <p:spPr>
          <a:xfrm>
            <a:off x="7869875" y="3629738"/>
            <a:ext cx="1113300" cy="3048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0"/>
          <p:cNvSpPr txBox="1"/>
          <p:nvPr/>
        </p:nvSpPr>
        <p:spPr>
          <a:xfrm>
            <a:off x="8213750" y="35975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35.7%</a:t>
            </a:r>
            <a:endParaRPr b="1" i="0" sz="1100" u="none" cap="none" strike="noStrike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2295525" y="4073650"/>
            <a:ext cx="702900" cy="275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0"/>
          <p:cNvSpPr txBox="1"/>
          <p:nvPr/>
        </p:nvSpPr>
        <p:spPr>
          <a:xfrm>
            <a:off x="2369750" y="4021125"/>
            <a:ext cx="1333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 7.8%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0"/>
          <p:cNvSpPr/>
          <p:nvPr/>
        </p:nvSpPr>
        <p:spPr>
          <a:xfrm>
            <a:off x="3551450" y="2211572"/>
            <a:ext cx="1113300" cy="2325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0"/>
          <p:cNvSpPr txBox="1"/>
          <p:nvPr/>
        </p:nvSpPr>
        <p:spPr>
          <a:xfrm>
            <a:off x="4001625" y="20900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39,0%</a:t>
            </a:r>
            <a:endParaRPr>
              <a:solidFill>
                <a:srgbClr val="E0E0E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06" name="Google Shape;4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07" name="Google Shape;407;p11"/>
          <p:cNvPicPr preferRelativeResize="0"/>
          <p:nvPr/>
        </p:nvPicPr>
        <p:blipFill rotWithShape="1">
          <a:blip r:embed="rId4">
            <a:alphaModFix/>
          </a:blip>
          <a:srcRect b="38841" l="0" r="0" t="0"/>
          <a:stretch/>
        </p:blipFill>
        <p:spPr>
          <a:xfrm>
            <a:off x="868375" y="1477000"/>
            <a:ext cx="4119250" cy="434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08" name="Google Shape;40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1625" y="4769650"/>
            <a:ext cx="6000750" cy="10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1"/>
          <p:cNvSpPr txBox="1"/>
          <p:nvPr/>
        </p:nvSpPr>
        <p:spPr>
          <a:xfrm>
            <a:off x="1285875" y="952500"/>
            <a:ext cx="10301287" cy="377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НАВЧАННЯ ТА ОЦІНЮВАННЯ ПЕРСОНАЛУ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1"/>
          <p:cNvSpPr/>
          <p:nvPr/>
        </p:nvSpPr>
        <p:spPr>
          <a:xfrm>
            <a:off x="1095375" y="952500"/>
            <a:ext cx="76200" cy="37713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1"/>
          <p:cNvSpPr txBox="1"/>
          <p:nvPr/>
        </p:nvSpPr>
        <p:spPr>
          <a:xfrm>
            <a:off x="1310163" y="2313735"/>
            <a:ext cx="338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ОЦІНЮВАННЯ РЕЗУЛЬТАТІВ СЛУЖБОВОЇ ДІЯЛЬНОСТІ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1"/>
          <p:cNvSpPr txBox="1"/>
          <p:nvPr/>
        </p:nvSpPr>
        <p:spPr>
          <a:xfrm>
            <a:off x="5381625" y="1663005"/>
            <a:ext cx="60007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ПРОФЕСІЙНИЙ РОЗВИТОК (100% ОХОПЛЕННЯ)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1"/>
          <p:cNvSpPr txBox="1"/>
          <p:nvPr/>
        </p:nvSpPr>
        <p:spPr>
          <a:xfrm>
            <a:off x="5381625" y="2005905"/>
            <a:ext cx="5715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Протягом року </a:t>
            </a:r>
            <a:r>
              <a:rPr b="1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100% фактично працюючих державних службовців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(51 особа) пройшли підвищення кваліфікації та отримали 54 сертифікати.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1"/>
          <p:cNvSpPr txBox="1"/>
          <p:nvPr/>
        </p:nvSpPr>
        <p:spPr>
          <a:xfrm>
            <a:off x="1352775" y="2805788"/>
            <a:ext cx="329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1"/>
          <p:cNvSpPr txBox="1"/>
          <p:nvPr/>
        </p:nvSpPr>
        <p:spPr>
          <a:xfrm>
            <a:off x="1390650" y="3759547"/>
            <a:ext cx="3219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22222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ОЦІНЕНИХ ДЕРЖАВНИХ СЛУЖБОВЦІВ</a:t>
            </a:r>
            <a:br>
              <a:rPr b="0" i="0" lang="en-US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22222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(КАТЕГОРІЇ “Б” І “В”)</a:t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1"/>
          <p:cNvSpPr txBox="1"/>
          <p:nvPr/>
        </p:nvSpPr>
        <p:spPr>
          <a:xfrm>
            <a:off x="5667375" y="2683966"/>
            <a:ext cx="542925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Професійні програми: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26 осіб (більше половини держслужбовців), з них 42.3% — керівники.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1"/>
          <p:cNvSpPr txBox="1"/>
          <p:nvPr/>
        </p:nvSpPr>
        <p:spPr>
          <a:xfrm>
            <a:off x="5667375" y="3428702"/>
            <a:ext cx="542925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Короткострокові програми: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25 осіб (49.0% всіх держслужбовців).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1"/>
          <p:cNvSpPr txBox="1"/>
          <p:nvPr/>
        </p:nvSpPr>
        <p:spPr>
          <a:xfrm>
            <a:off x="5667375" y="3929657"/>
            <a:ext cx="542925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Самоосвіта та семінари: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100% працівників активно використовували спеціальні інтернет-платформи та брали участь у внутрішніх навчаннях.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1"/>
          <p:cNvSpPr txBox="1"/>
          <p:nvPr/>
        </p:nvSpPr>
        <p:spPr>
          <a:xfrm>
            <a:off x="5562600" y="4912525"/>
            <a:ext cx="5715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5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У 2026 році планується зосередження зусиль на подальшому вдосконаленні кадрового планування. Особлива увага буде приділена розвитку цифрових компетентностей працівників, що дозволить забезпечити ефективну адаптацію до нових інформаційних технологій і методик. </a:t>
            </a:r>
            <a:endParaRPr b="0" i="0" sz="115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159904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0" name="Google Shape;420;p11"/>
          <p:cNvSpPr txBox="1"/>
          <p:nvPr/>
        </p:nvSpPr>
        <p:spPr>
          <a:xfrm>
            <a:off x="5381625" y="2703016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1"/>
          <p:cNvSpPr txBox="1"/>
          <p:nvPr/>
        </p:nvSpPr>
        <p:spPr>
          <a:xfrm>
            <a:off x="5381625" y="3447752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1"/>
          <p:cNvSpPr txBox="1"/>
          <p:nvPr/>
        </p:nvSpPr>
        <p:spPr>
          <a:xfrm>
            <a:off x="5381625" y="3948707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423" name="Google Shape;42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1625" y="2698253"/>
            <a:ext cx="2190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4" name="Google Shape;42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81625" y="3442989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5" name="Google Shape;42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81625" y="3943945"/>
            <a:ext cx="2190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6" name="Google Shape;426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33575" y="4385225"/>
            <a:ext cx="3054050" cy="2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1"/>
          <p:cNvSpPr/>
          <p:nvPr/>
        </p:nvSpPr>
        <p:spPr>
          <a:xfrm>
            <a:off x="1933575" y="4379825"/>
            <a:ext cx="2548200" cy="294000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28" name="Google Shape;428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33575" y="4769650"/>
            <a:ext cx="3054050" cy="2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1"/>
          <p:cNvSpPr/>
          <p:nvPr/>
        </p:nvSpPr>
        <p:spPr>
          <a:xfrm>
            <a:off x="1933575" y="4769650"/>
            <a:ext cx="409800" cy="2940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1"/>
          <p:cNvSpPr txBox="1"/>
          <p:nvPr/>
        </p:nvSpPr>
        <p:spPr>
          <a:xfrm>
            <a:off x="900400" y="4355225"/>
            <a:ext cx="103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ВІДМІННО </a:t>
            </a:r>
            <a:endParaRPr b="1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1" name="Google Shape;431;p11"/>
          <p:cNvSpPr txBox="1"/>
          <p:nvPr/>
        </p:nvSpPr>
        <p:spPr>
          <a:xfrm>
            <a:off x="868375" y="47396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ПОЗИТИВНО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1"/>
          <p:cNvSpPr txBox="1"/>
          <p:nvPr/>
        </p:nvSpPr>
        <p:spPr>
          <a:xfrm>
            <a:off x="3354775" y="4334400"/>
            <a:ext cx="1127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42 (89.4%) </a:t>
            </a:r>
            <a:endParaRPr b="1" i="0" sz="1300" u="none" cap="none" strike="noStrike">
              <a:solidFill>
                <a:srgbClr val="EEEEE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3" name="Google Shape;433;p11"/>
          <p:cNvSpPr txBox="1"/>
          <p:nvPr/>
        </p:nvSpPr>
        <p:spPr>
          <a:xfrm>
            <a:off x="2343375" y="4724200"/>
            <a:ext cx="1221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5 (10.6%)</a:t>
            </a:r>
            <a:endParaRPr b="1" i="0" sz="1300" u="none" cap="none" strike="noStrike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38" name="Google Shape;4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39" name="Google Shape;43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375" y="3788866"/>
            <a:ext cx="10001251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40" name="Google Shape;44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2275" y="3509073"/>
            <a:ext cx="8134350" cy="377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41" name="Google Shape;44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2275" y="3997329"/>
            <a:ext cx="813435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42" name="Google Shape;44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2275" y="4492179"/>
            <a:ext cx="813435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43" name="Google Shape;44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62275" y="3517000"/>
            <a:ext cx="7793375" cy="3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2"/>
          <p:cNvSpPr txBox="1"/>
          <p:nvPr/>
        </p:nvSpPr>
        <p:spPr>
          <a:xfrm>
            <a:off x="1285875" y="952500"/>
            <a:ext cx="10301287" cy="377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УПРАВЛІННЯ ФІНАНСАМИ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2"/>
          <p:cNvSpPr/>
          <p:nvPr/>
        </p:nvSpPr>
        <p:spPr>
          <a:xfrm>
            <a:off x="1095375" y="952500"/>
            <a:ext cx="76200" cy="37713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2"/>
          <p:cNvSpPr txBox="1"/>
          <p:nvPr/>
        </p:nvSpPr>
        <p:spPr>
          <a:xfrm>
            <a:off x="1095375" y="1525805"/>
            <a:ext cx="10001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ЗАГАЛЬНИЙ БЮДЖЕТ (З УРАХУВАННЯМ ЗМІН)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2"/>
          <p:cNvSpPr txBox="1"/>
          <p:nvPr/>
        </p:nvSpPr>
        <p:spPr>
          <a:xfrm>
            <a:off x="1095375" y="1783572"/>
            <a:ext cx="1000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22 823.4 </a:t>
            </a:r>
            <a:r>
              <a:rPr b="1" i="0" lang="en-US" sz="40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тис. грн</a:t>
            </a:r>
            <a:endParaRPr b="1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2"/>
          <p:cNvSpPr txBox="1"/>
          <p:nvPr/>
        </p:nvSpPr>
        <p:spPr>
          <a:xfrm>
            <a:off x="1095375" y="2642048"/>
            <a:ext cx="1000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Загальний фонд: 22 383.9 тис. грн | Спеціальний фонд: 439.5 тис. грн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2"/>
          <p:cNvSpPr txBox="1"/>
          <p:nvPr/>
        </p:nvSpPr>
        <p:spPr>
          <a:xfrm>
            <a:off x="1323975" y="5150554"/>
            <a:ext cx="1006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Заходи з енергозбереження та економії: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2"/>
          <p:cNvSpPr txBox="1"/>
          <p:nvPr/>
        </p:nvSpPr>
        <p:spPr>
          <a:xfrm>
            <a:off x="1323975" y="5483000"/>
            <a:ext cx="10061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-US" sz="1125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Здійснювався щоденний моніторинг витрат води та світла. Оптимізовано використання міських телефонів (відключено 6 телефонних номерів). За власні кошти введено в експлуатацію автоматизовану систему комерційного обліку електроенергії (АСКОЕ) для оптимізації опалення адмінбудівель.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2"/>
          <p:cNvSpPr txBox="1"/>
          <p:nvPr/>
        </p:nvSpPr>
        <p:spPr>
          <a:xfrm>
            <a:off x="1144875" y="3537643"/>
            <a:ext cx="17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Оплата праці та нарахування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2"/>
          <p:cNvSpPr txBox="1"/>
          <p:nvPr/>
        </p:nvSpPr>
        <p:spPr>
          <a:xfrm>
            <a:off x="1144875" y="4076634"/>
            <a:ext cx="171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Оплата енергоносіїв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2"/>
          <p:cNvSpPr txBox="1"/>
          <p:nvPr/>
        </p:nvSpPr>
        <p:spPr>
          <a:xfrm>
            <a:off x="1144875" y="4513346"/>
            <a:ext cx="17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Утримання органів статистики області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2"/>
          <p:cNvSpPr txBox="1"/>
          <p:nvPr/>
        </p:nvSpPr>
        <p:spPr>
          <a:xfrm>
            <a:off x="1332525" y="3000250"/>
            <a:ext cx="9527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СТРУКТУРА ВИДАКТІВ (БЮДЖЕТНА ПРОГРАМА “КЕРІВНИЦТВО ТА УПРАВЛІННЯ У СФЕРІ СТАТИСТИКИ”)</a:t>
            </a:r>
            <a:endParaRPr b="1" i="0" sz="13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5" name="Google Shape;455;p12"/>
          <p:cNvSpPr/>
          <p:nvPr/>
        </p:nvSpPr>
        <p:spPr>
          <a:xfrm>
            <a:off x="2962275" y="4035738"/>
            <a:ext cx="1220100" cy="306900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2"/>
          <p:cNvSpPr/>
          <p:nvPr/>
        </p:nvSpPr>
        <p:spPr>
          <a:xfrm>
            <a:off x="2962263" y="4519713"/>
            <a:ext cx="406500" cy="3069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2"/>
          <p:cNvSpPr txBox="1"/>
          <p:nvPr/>
        </p:nvSpPr>
        <p:spPr>
          <a:xfrm>
            <a:off x="3427775" y="3996725"/>
            <a:ext cx="134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3.89% </a:t>
            </a:r>
            <a:endParaRPr b="1" i="0" sz="1300" u="none" cap="none" strike="noStrike">
              <a:solidFill>
                <a:srgbClr val="E0E0E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8" name="Google Shape;458;p12"/>
          <p:cNvSpPr txBox="1"/>
          <p:nvPr/>
        </p:nvSpPr>
        <p:spPr>
          <a:xfrm>
            <a:off x="3368775" y="44921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0.3%</a:t>
            </a:r>
            <a:endParaRPr b="1" i="0" sz="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9" name="Google Shape;459;p12"/>
          <p:cNvSpPr/>
          <p:nvPr/>
        </p:nvSpPr>
        <p:spPr>
          <a:xfrm>
            <a:off x="9304850" y="3567175"/>
            <a:ext cx="1348500" cy="2955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2"/>
          <p:cNvSpPr txBox="1"/>
          <p:nvPr/>
        </p:nvSpPr>
        <p:spPr>
          <a:xfrm>
            <a:off x="9921875" y="3498800"/>
            <a:ext cx="83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E0E0E0"/>
                </a:solidFill>
                <a:latin typeface="Inter"/>
                <a:ea typeface="Inter"/>
                <a:cs typeface="Inter"/>
                <a:sym typeface="Inter"/>
              </a:rPr>
              <a:t>95.81%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65" name="Google Shape;4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66" name="Google Shape;4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438" y="2388700"/>
            <a:ext cx="4810125" cy="3954950"/>
          </a:xfrm>
          <a:prstGeom prst="rect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.png" id="467" name="Google Shape;46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388700"/>
            <a:ext cx="4810125" cy="3954950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8" name="Google Shape;468;p13"/>
          <p:cNvSpPr txBox="1"/>
          <p:nvPr/>
        </p:nvSpPr>
        <p:spPr>
          <a:xfrm>
            <a:off x="1281125" y="855475"/>
            <a:ext cx="10301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9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IT ТА ІНФОРМАЦІЙНА ІНФРАСТРУКТУРА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3"/>
          <p:cNvSpPr/>
          <p:nvPr/>
        </p:nvSpPr>
        <p:spPr>
          <a:xfrm>
            <a:off x="1095375" y="874663"/>
            <a:ext cx="76200" cy="3771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 txBox="1"/>
          <p:nvPr/>
        </p:nvSpPr>
        <p:spPr>
          <a:xfrm>
            <a:off x="1095300" y="1419475"/>
            <a:ext cx="100014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Цифрова трансформація органів державної статистики прокладає шлях до інноваційних рішень і змін та дозволяє прискорити інтеграцію України до європейської статистичної системи. Цифрова трансформація органів державної статистики - це не просто впровадження сучасних технологій у процесах збирання, обробки, аналізу та поширення статистичної інформації, а також глибокі системні перетворення, спрямовані на покращення якості та підвищення ефективності роботи всіх рівнів державної статистики. </a:t>
            </a:r>
            <a:endParaRPr b="0" i="0" sz="12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222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1" name="Google Shape;471;p13"/>
          <p:cNvSpPr txBox="1"/>
          <p:nvPr/>
        </p:nvSpPr>
        <p:spPr>
          <a:xfrm>
            <a:off x="1275188" y="2587216"/>
            <a:ext cx="4450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ПРОГРАМНІ КОМПЛЕКСИ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3"/>
          <p:cNvSpPr txBox="1"/>
          <p:nvPr/>
        </p:nvSpPr>
        <p:spPr>
          <a:xfrm>
            <a:off x="6581525" y="2593466"/>
            <a:ext cx="4410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КІБЕРБЕЗПЕКА ТА ЗАХИСТ ІНФОРМАЦІЇ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3"/>
          <p:cNvSpPr txBox="1"/>
          <p:nvPr/>
        </p:nvSpPr>
        <p:spPr>
          <a:xfrm>
            <a:off x="1571588" y="3019241"/>
            <a:ext cx="404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Експлуатація </a:t>
            </a:r>
            <a:r>
              <a:rPr b="1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Приймального шлюзу</a:t>
            </a: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 органів державної статистики, щоденне вивантаження електронних звітів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3"/>
          <p:cNvSpPr txBox="1"/>
          <p:nvPr/>
        </p:nvSpPr>
        <p:spPr>
          <a:xfrm>
            <a:off x="1571588" y="3621100"/>
            <a:ext cx="404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Опрацювання звітів в комплексах електронної обробки інформації (</a:t>
            </a:r>
            <a:r>
              <a:rPr b="1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КЕОІ</a:t>
            </a: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) та інтегрованої системи статистичної інформації (</a:t>
            </a:r>
            <a:r>
              <a:rPr b="1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ІССІ</a:t>
            </a: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3"/>
          <p:cNvSpPr txBox="1"/>
          <p:nvPr/>
        </p:nvSpPr>
        <p:spPr>
          <a:xfrm>
            <a:off x="1571588" y="4222963"/>
            <a:ext cx="404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Актуалізація сукупностей держстатспостережень та переліків отриманих електронних звітів у ПК </a:t>
            </a:r>
            <a:r>
              <a:rPr b="1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«Єдине вікно»</a:t>
            </a: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3"/>
          <p:cNvSpPr txBox="1"/>
          <p:nvPr/>
        </p:nvSpPr>
        <p:spPr>
          <a:xfrm>
            <a:off x="1571588" y="4824824"/>
            <a:ext cx="404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Підтримка функціонування системи електронного документообігу органів державної статистики (</a:t>
            </a:r>
            <a:r>
              <a:rPr b="1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СЕД ОДС</a:t>
            </a: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3"/>
          <p:cNvSpPr txBox="1"/>
          <p:nvPr/>
        </p:nvSpPr>
        <p:spPr>
          <a:xfrm>
            <a:off x="1571588" y="5426685"/>
            <a:ext cx="404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Забезпечення використання електронних довірчих послуг (КЕП).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3"/>
          <p:cNvSpPr txBox="1"/>
          <p:nvPr/>
        </p:nvSpPr>
        <p:spPr>
          <a:xfrm>
            <a:off x="6781775" y="3038291"/>
            <a:ext cx="401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Обмін інформацією про кіберінциденти через платформу </a:t>
            </a:r>
            <a:r>
              <a:rPr b="1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MISP-UA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(Malware information sharing and threats sharing platform “Ukrainian Advantage”).</a:t>
            </a:r>
            <a:endParaRPr b="0" i="0" sz="12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9" name="Google Shape;479;p13"/>
          <p:cNvSpPr txBox="1"/>
          <p:nvPr/>
        </p:nvSpPr>
        <p:spPr>
          <a:xfrm>
            <a:off x="6781775" y="5445727"/>
            <a:ext cx="4010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Реагування на кіберінциденти згідно з новою Політикою управління інцидентами кібербезпеки в інформаційній системі органів державної статистики (Наказ Держстату від 12.07.2024р. №181).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3"/>
          <p:cNvSpPr txBox="1"/>
          <p:nvPr/>
        </p:nvSpPr>
        <p:spPr>
          <a:xfrm>
            <a:off x="6781775" y="4334413"/>
            <a:ext cx="401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Захист робочих станцій та серверів за допомогою ліцензійного антивірусного ПЗ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3"/>
          <p:cNvSpPr txBox="1"/>
          <p:nvPr/>
        </p:nvSpPr>
        <p:spPr>
          <a:xfrm>
            <a:off x="6781738" y="4834949"/>
            <a:ext cx="4010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Технічний супровід вебсайту ГУС у Закарпатської області та сторінок у соціальних мережах Facebook та 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3"/>
          <p:cNvSpPr txBox="1"/>
          <p:nvPr/>
        </p:nvSpPr>
        <p:spPr>
          <a:xfrm>
            <a:off x="6781750" y="3667912"/>
            <a:ext cx="40101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Виконання вказівок та рекомендацій  уповноважених органів з питань захисту інформації та кіберзахисту.</a:t>
            </a:r>
            <a:endParaRPr b="0" i="0" sz="12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3" name="Google Shape;483;p13"/>
          <p:cNvSpPr txBox="1"/>
          <p:nvPr/>
        </p:nvSpPr>
        <p:spPr>
          <a:xfrm>
            <a:off x="1381088" y="3038291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3"/>
          <p:cNvSpPr txBox="1"/>
          <p:nvPr/>
        </p:nvSpPr>
        <p:spPr>
          <a:xfrm>
            <a:off x="1381088" y="3640152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3"/>
          <p:cNvSpPr txBox="1"/>
          <p:nvPr/>
        </p:nvSpPr>
        <p:spPr>
          <a:xfrm>
            <a:off x="1381088" y="4242013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3"/>
          <p:cNvSpPr txBox="1"/>
          <p:nvPr/>
        </p:nvSpPr>
        <p:spPr>
          <a:xfrm>
            <a:off x="1381088" y="4843874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3"/>
          <p:cNvSpPr txBox="1"/>
          <p:nvPr/>
        </p:nvSpPr>
        <p:spPr>
          <a:xfrm>
            <a:off x="1381088" y="5445735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3"/>
          <p:cNvSpPr txBox="1"/>
          <p:nvPr/>
        </p:nvSpPr>
        <p:spPr>
          <a:xfrm>
            <a:off x="6591275" y="3057341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/>
          <p:nvPr/>
        </p:nvSpPr>
        <p:spPr>
          <a:xfrm>
            <a:off x="6591275" y="5464777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3"/>
          <p:cNvSpPr txBox="1"/>
          <p:nvPr/>
        </p:nvSpPr>
        <p:spPr>
          <a:xfrm>
            <a:off x="6591275" y="4353463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3"/>
          <p:cNvSpPr txBox="1"/>
          <p:nvPr/>
        </p:nvSpPr>
        <p:spPr>
          <a:xfrm>
            <a:off x="6591238" y="4853999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3"/>
          <p:cNvSpPr txBox="1"/>
          <p:nvPr/>
        </p:nvSpPr>
        <p:spPr>
          <a:xfrm>
            <a:off x="6591238" y="3686960"/>
            <a:ext cx="66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75" y="1663005"/>
            <a:ext cx="10001250" cy="868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375" y="4076402"/>
            <a:ext cx="3143250" cy="1779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4375" y="4076402"/>
            <a:ext cx="3143250" cy="1779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3375" y="4076402"/>
            <a:ext cx="3143250" cy="1779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2463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1285875" y="952500"/>
            <a:ext cx="1030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УПРАВЛІННЯ ТА КЕРІВНИЦТВО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095375" y="952500"/>
            <a:ext cx="76200" cy="37713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095288" y="3211241"/>
            <a:ext cx="10501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ПРОГРАМА РОЗВИТКУ ОФІЦІЙНОЇ СТАТИСТИКИ ДО 2028 РОКУ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95288" y="3647704"/>
            <a:ext cx="100014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Затверджена постановою КМУ № 989 від 15.09.2023, програма визначає 3 ключові напрями реформування національної статистичної системи для задоволення потреб суспільства в об'єктивній, достовірній та неупередженій статистичній інформації: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304850" y="1657576"/>
            <a:ext cx="95823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Головне управління статистики у Закарпатській області функціонує з листопада 1946 року як регіональний статистичний орган. ГУС у Закарпатській області є територіальним органом Державної служби статистики України (Держстат), що в межах наданих повноважень здійснює реалізацію державної політики у сфері статистики.</a:t>
            </a:r>
            <a:endParaRPr b="0" i="0" sz="12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З 01 січня 2023 року набрав чинності Закон України «Про офіційну статистику», який передбачає забезпечення сприяння розвитку ефективної та професійної незалежної національної статистичної системи.</a:t>
            </a:r>
            <a:endParaRPr b="0" i="0" sz="12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image.png" id="107" name="Google Shape;10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5875" y="430500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285875" y="4866977"/>
            <a:ext cx="27622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ГАРМОНІЗАЦІЯ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285875" y="5105102"/>
            <a:ext cx="2762250" cy="559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Інтеграція національної статистичної системи з міжнародними та європейськими нормами і стандартами.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10" name="Google Shape;11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14875" y="430500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4714875" y="4866977"/>
            <a:ext cx="27622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ЦИФРОВА ТРАНСФОРМАЦІЯ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4714875" y="5105102"/>
            <a:ext cx="2762250" cy="559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Впровадження новітніх інформаційних технологій у процеси збору, обробки та аналізу даних.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13" name="Google Shape;11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43875" y="4305002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8143875" y="4866977"/>
            <a:ext cx="27622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ВІДКРИТІСТЬ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8143875" y="5105102"/>
            <a:ext cx="2762250" cy="559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Забезпечення максимальної відкритості, публічності та доступності статистичної інформації.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5616"/>
          <a:stretch/>
        </p:blipFill>
        <p:spPr>
          <a:xfrm>
            <a:off x="1095375" y="1827825"/>
            <a:ext cx="2286000" cy="188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8038"/>
          <a:stretch/>
        </p:blipFill>
        <p:spPr>
          <a:xfrm>
            <a:off x="3667125" y="1827825"/>
            <a:ext cx="2286000" cy="188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8038"/>
          <a:stretch/>
        </p:blipFill>
        <p:spPr>
          <a:xfrm>
            <a:off x="6238875" y="1827825"/>
            <a:ext cx="2286000" cy="188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8038"/>
          <a:stretch/>
        </p:blipFill>
        <p:spPr>
          <a:xfrm>
            <a:off x="8810625" y="1827825"/>
            <a:ext cx="2286000" cy="188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5375" y="4095452"/>
            <a:ext cx="4857750" cy="1942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8875" y="4095452"/>
            <a:ext cx="4857750" cy="1942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1285875" y="952500"/>
            <a:ext cx="10301287" cy="377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УПРАВЛІННЯ ТА КООРДИНАЦІЯ ВИРОБНИЦТВА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1095375" y="952500"/>
            <a:ext cx="76200" cy="37713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285875" y="1891600"/>
            <a:ext cx="228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201.5</a:t>
            </a:r>
            <a:r>
              <a:rPr b="0" i="0" lang="en-US" sz="10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2500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тис.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285875" y="2539305"/>
            <a:ext cx="1905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ОПРАЦЬОВАНИХ ЗВІТІВ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285875" y="2777430"/>
            <a:ext cx="1905000" cy="74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Отримано від респондентів та постачальників адмінданих у звітному періоді.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857625" y="1891605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100%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857625" y="2539305"/>
            <a:ext cx="1905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ЕЛЕКТРОННА ЗВІТНІСТЬ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857625" y="2777430"/>
            <a:ext cx="1905000" cy="559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Подання звітності здійснено виключно в електронному вигляді.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6429375" y="1891605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429375" y="2539305"/>
            <a:ext cx="1905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СПОСТЕРЕЖЕНЬ (ДСС)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6429375" y="2777430"/>
            <a:ext cx="1905000" cy="37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Опрацьовано державних статистичних спостережень.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9001125" y="1891605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73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9001125" y="2539305"/>
            <a:ext cx="1905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ФОРМИ ЗВІТНОСТІ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9001125" y="2777430"/>
            <a:ext cx="1905000" cy="559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Загальна кількість опрацьованих форм у рамках ДСС.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1304850" y="4004002"/>
            <a:ext cx="4660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ТЕСТУВАННЯ НОВОЇ ДОКУМЕНТАЦІЇ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1304850" y="4344749"/>
            <a:ext cx="4438800" cy="1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З метою оптимізації форм ДСС, ГУС брало участь у тестуванні проєктів вдосконаленої звітно-статистичної документації за ф. № 2-ОРС (ЦП) "Модуль обстеження робочої сили щодо зайнятості на цифровій платформі". Відвідано та опитано</a:t>
            </a:r>
            <a:r>
              <a:rPr b="0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15</a:t>
            </a:r>
            <a:r>
              <a:rPr b="1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домогосподарств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, здійснено додаткове опитування щодо труднощів у сприйнятті запитань форми.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6429375" y="4005202"/>
            <a:ext cx="4660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АКТУАЛІЗАЦІЯ РЕЄСТРУ (ЄДРПОУ)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448425" y="4344752"/>
            <a:ext cx="44388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Впродовж року здійснювалась постійна актуалізація адміністративної складової статистичного реєстру підприємств ЄДРПОУ. Станом на 1 січня 202</a:t>
            </a:r>
            <a:r>
              <a:rPr lang="en-US" sz="1200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року кількість юридичних осіб в Закарпатській області становила</a:t>
            </a:r>
            <a:r>
              <a:rPr b="0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28 314 одиниць</a:t>
            </a:r>
            <a:r>
              <a:rPr b="0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0" name="Google Shape;150;p4"/>
          <p:cNvPicPr preferRelativeResize="0"/>
          <p:nvPr/>
        </p:nvPicPr>
        <p:blipFill rotWithShape="1">
          <a:blip r:embed="rId4">
            <a:alphaModFix/>
          </a:blip>
          <a:srcRect b="33289" l="1800" r="-1800" t="21090"/>
          <a:stretch/>
        </p:blipFill>
        <p:spPr>
          <a:xfrm>
            <a:off x="443548" y="2577250"/>
            <a:ext cx="10653152" cy="239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1" name="Google Shape;15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5375" y="5027225"/>
            <a:ext cx="4905375" cy="126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0" y="5027225"/>
            <a:ext cx="4905375" cy="126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1285875" y="952500"/>
            <a:ext cx="1030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МОНІТОРИНГ ЦІН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1095375" y="952500"/>
            <a:ext cx="76200" cy="37713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1095375" y="1663005"/>
            <a:ext cx="10001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Щомісячно здійснювалось статистичне спостереження за зміною цін на споживчі товари та послуги по двох ключових містах Ужгород та Мукачево (реєстрація цін в залежності від сезону коливалася від 327 до 335 товарів-представників)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1285875" y="5169991"/>
            <a:ext cx="4750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МОНІТОРИНГ ЦІН НА СПОЖИВЧІ ТОВАРИ ТА ПОСЛУГИ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1285913" y="5464216"/>
            <a:ext cx="45243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Щомісячно у м. Ужгород аналізується вартість </a:t>
            </a: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132 товарів та послуг</a:t>
            </a:r>
            <a:r>
              <a:rPr b="0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для визначення величини прожиткового мінімуму.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6381750" y="5170000"/>
            <a:ext cx="48282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МОНІТОРИНГ ЦІН НА СОЦІАЛЬНО ЗНАЧУЩІ ТОВАРИ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6381775" y="5464216"/>
            <a:ext cx="45243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Щотижня відстежуються ціни на </a:t>
            </a: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30 основних соціально значущих товарів</a:t>
            </a:r>
            <a:r>
              <a:rPr b="0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Щоквартально — ціни на первинному ринку житла (онлайн) та моніторинг цін на оренду.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1095375" y="2333300"/>
            <a:ext cx="8956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Кількість охоплених об'єктів (підприємства торгівлі/послуг та ринки):</a:t>
            </a:r>
            <a:endParaRPr b="0" i="0" sz="1900" u="none" cap="none" strike="noStrike">
              <a:solidFill>
                <a:srgbClr val="11111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5" name="Google Shape;1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1285875" y="952500"/>
            <a:ext cx="1030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ВЗАЄМОДІЯ З РЕСПОНДЕНТАМИ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095375" y="952500"/>
            <a:ext cx="76200" cy="37713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1095375" y="1984168"/>
            <a:ext cx="4762500" cy="192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1095375" y="2302355"/>
            <a:ext cx="47625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720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налагодження та підтримки партнерських взаємовідносин з респондентами та забезпечення достовірності первинних статистичних даних у Головному управлінні статистики у Закарпатській області продовжується практика проведення нарад та семінарів з питань обліку та звітності, надавались консультації стосовно методології складання державної статистичної звітності, підготовка оглядових листів за результатами проведення державних статистичних спостережень.</a:t>
            </a:r>
            <a:endParaRPr b="0" i="0" sz="1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45720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Аналіз цієї роботи показав, що надання допомоги підприємствам, зокрема, на етапі підготовки ними статистичних даних є найбільш ефективним методом, оскільки сприяє якісному складанню суб'єктами статистичної звітності та покращенню взаємодії з респондентами.</a:t>
            </a:r>
            <a:endParaRPr b="0" i="0" sz="1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6334125" y="2310705"/>
            <a:ext cx="4762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5"/>
          <p:cNvGrpSpPr/>
          <p:nvPr/>
        </p:nvGrpSpPr>
        <p:grpSpPr>
          <a:xfrm>
            <a:off x="6519700" y="1984179"/>
            <a:ext cx="4762499" cy="2889646"/>
            <a:chOff x="6940275" y="1764141"/>
            <a:chExt cx="4762499" cy="2889646"/>
          </a:xfrm>
        </p:grpSpPr>
        <p:pic>
          <p:nvPicPr>
            <p:cNvPr descr="image.png" id="172" name="Google Shape;17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40275" y="1764141"/>
              <a:ext cx="2309812" cy="1373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173" name="Google Shape;17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2962" y="1764141"/>
              <a:ext cx="2309812" cy="1373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174" name="Google Shape;17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40275" y="3280402"/>
              <a:ext cx="2309812" cy="1373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175" name="Google Shape;175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92962" y="3280402"/>
              <a:ext cx="2309812" cy="1373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5"/>
            <p:cNvSpPr txBox="1"/>
            <p:nvPr/>
          </p:nvSpPr>
          <p:spPr>
            <a:xfrm>
              <a:off x="7083150" y="1926066"/>
              <a:ext cx="2024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11111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983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7083150" y="2383266"/>
              <a:ext cx="2024100" cy="1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111111"/>
                  </a:solidFill>
                  <a:latin typeface="Inter"/>
                  <a:ea typeface="Inter"/>
                  <a:cs typeface="Inter"/>
                  <a:sym typeface="Inter"/>
                </a:rPr>
                <a:t>КОНСУЛЬТАЦІЇ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7083150" y="2621391"/>
              <a:ext cx="2024100" cy="3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555555"/>
                  </a:solidFill>
                  <a:latin typeface="Inter"/>
                  <a:ea typeface="Inter"/>
                  <a:cs typeface="Inter"/>
                  <a:sym typeface="Inter"/>
                </a:rPr>
                <a:t>Надано практичної допомоги респондентам.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9535837" y="1926066"/>
              <a:ext cx="2024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11111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154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9535837" y="2383266"/>
              <a:ext cx="2024100" cy="1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111111"/>
                  </a:solidFill>
                  <a:latin typeface="Inter"/>
                  <a:ea typeface="Inter"/>
                  <a:cs typeface="Inter"/>
                  <a:sym typeface="Inter"/>
                </a:rPr>
                <a:t>ОГЛЯДОВІ ЛИСТИ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9535837" y="2621391"/>
              <a:ext cx="2024100" cy="3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555555"/>
                  </a:solidFill>
                  <a:latin typeface="Inter"/>
                  <a:ea typeface="Inter"/>
                  <a:cs typeface="Inter"/>
                  <a:sym typeface="Inter"/>
                </a:rPr>
                <a:t>Зворотний зв'язок за результатами ДСС.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7083150" y="3442327"/>
              <a:ext cx="2024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11111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7083150" y="3899527"/>
              <a:ext cx="2024100" cy="1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111111"/>
                  </a:solidFill>
                  <a:latin typeface="Inter"/>
                  <a:ea typeface="Inter"/>
                  <a:cs typeface="Inter"/>
                  <a:sym typeface="Inter"/>
                </a:rPr>
                <a:t>НАРАД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7083150" y="4137652"/>
              <a:ext cx="2024100" cy="3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555555"/>
                  </a:solidFill>
                  <a:latin typeface="Inter"/>
                  <a:ea typeface="Inter"/>
                  <a:cs typeface="Inter"/>
                  <a:sym typeface="Inter"/>
                </a:rPr>
                <a:t>Інструктажі щодо нових/змінених ДСС.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9535837" y="3442327"/>
              <a:ext cx="2024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11111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106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9535837" y="3899527"/>
              <a:ext cx="2024100" cy="1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111111"/>
                  </a:solidFill>
                  <a:latin typeface="Inter"/>
                  <a:ea typeface="Inter"/>
                  <a:cs typeface="Inter"/>
                  <a:sym typeface="Inter"/>
                </a:rPr>
                <a:t>ОРГАНІЗАЦІЙНИХ ЛИСТІВ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9535837" y="4137652"/>
              <a:ext cx="2024100" cy="3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555555"/>
                  </a:solidFill>
                  <a:latin typeface="Inter"/>
                  <a:ea typeface="Inter"/>
                  <a:cs typeface="Inter"/>
                  <a:sym typeface="Inter"/>
                </a:rPr>
                <a:t>Офіційне листування та інформування.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2" name="Google Shape;1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>
            <a:off x="1033525" y="1467305"/>
            <a:ext cx="4762500" cy="192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6575025" y="2486159"/>
            <a:ext cx="457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  <a:r>
              <a:rPr b="1" i="0" lang="en-US" sz="17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b="1" i="0" lang="en-US" sz="18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Письмових консультацій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575025" y="3551943"/>
            <a:ext cx="457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r>
              <a:rPr b="1" i="0" lang="en-US" sz="17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0" lang="en-US" sz="17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0" lang="en-US" sz="18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Внутрішні онлайн-навчання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6575025" y="4636915"/>
            <a:ext cx="45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Контроль вивільнених працівників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6575025" y="2951402"/>
            <a:ext cx="45720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Надано спеціалістом з питань запобігання корупції щодо заповнення декларацій працівниками.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6575025" y="3972024"/>
            <a:ext cx="45720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Проведено для працівників ГУС з питань дотримання норм чинного антикорупційного законодавства.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6575025" y="4992646"/>
            <a:ext cx="45720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Письмовий облік та повідомлення під підпис про обов'язок подання декларації наступного року.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262375" y="864825"/>
            <a:ext cx="795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АНТИКОРУПЦІЙНА ДІЯЛЬНІСТЬ</a:t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1033525" y="1888348"/>
            <a:ext cx="47625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Головним спеціалістом з питань запобігання та виявлення корупції протягом звітного періоду здійснювались превентивні заходи, спрямовані на попередження вчинення корупційних правопорушень та правопорушень, пов'язаних з корупцією.</a:t>
            </a:r>
            <a:endParaRPr b="0" i="0" sz="13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b="0" i="0" lang="en-US" sz="13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13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Забезпечено виконання Плану заходів щодо запобігання корупційним правопорушенням на 2025 рік. Здійснюється постійна експертиза всіх проєктів наказів ГУС у Закарпатській області.</a:t>
            </a:r>
            <a:endParaRPr b="0" i="0" sz="13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033525" y="884025"/>
            <a:ext cx="76200" cy="3771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6474225" y="1695450"/>
            <a:ext cx="46728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3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Головним спеціалістом з питань запобігання та виявлення корупції протягом року здійснювалося:</a:t>
            </a:r>
            <a:endParaRPr b="1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9" name="Google Shape;209;p7"/>
          <p:cNvPicPr preferRelativeResize="0"/>
          <p:nvPr/>
        </p:nvPicPr>
        <p:blipFill rotWithShape="1">
          <a:blip r:embed="rId4">
            <a:alphaModFix/>
          </a:blip>
          <a:srcRect b="0" l="0" r="0" t="26578"/>
          <a:stretch/>
        </p:blipFill>
        <p:spPr>
          <a:xfrm>
            <a:off x="1095375" y="2790675"/>
            <a:ext cx="6413450" cy="311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0" name="Google Shape;21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5150" y="2686051"/>
            <a:ext cx="6413450" cy="209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1" name="Google Shape;211;p7"/>
          <p:cNvPicPr preferRelativeResize="0"/>
          <p:nvPr/>
        </p:nvPicPr>
        <p:blipFill rotWithShape="1">
          <a:blip r:embed="rId6">
            <a:alphaModFix/>
          </a:blip>
          <a:srcRect b="0" l="0" r="0" t="18307"/>
          <a:stretch/>
        </p:blipFill>
        <p:spPr>
          <a:xfrm>
            <a:off x="7889825" y="1959426"/>
            <a:ext cx="3206650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2" name="Google Shape;21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89825" y="3806425"/>
            <a:ext cx="3206650" cy="192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3" name="Google Shape;21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89825" y="2139255"/>
            <a:ext cx="32066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4" name="Google Shape;214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95375" y="3167657"/>
            <a:ext cx="1460450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5" name="Google Shape;215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46325" y="3188047"/>
            <a:ext cx="1460450" cy="1115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6" name="Google Shape;216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97275" y="4032944"/>
            <a:ext cx="1460450" cy="270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7" name="Google Shape;217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48226" y="4048273"/>
            <a:ext cx="1460450" cy="255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8" name="Google Shape;218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994725" y="2427180"/>
            <a:ext cx="21017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9" name="Google Shape;219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994725" y="2832792"/>
            <a:ext cx="21017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0" name="Google Shape;220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994725" y="3219168"/>
            <a:ext cx="21017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1" name="Google Shape;221;p7"/>
          <p:cNvPicPr preferRelativeResize="0"/>
          <p:nvPr/>
        </p:nvPicPr>
        <p:blipFill rotWithShape="1">
          <a:blip r:embed="rId14">
            <a:alphaModFix/>
          </a:blip>
          <a:srcRect b="0" l="0" r="-160078" t="0"/>
          <a:stretch/>
        </p:blipFill>
        <p:spPr>
          <a:xfrm>
            <a:off x="8994725" y="2428030"/>
            <a:ext cx="210175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>
            <a:off x="1285875" y="952500"/>
            <a:ext cx="103014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КОРИСТУВАЧІ СТАТИСТИЧНОЇ ІНФОРМАЦІЇ </a:t>
            </a:r>
            <a:endParaRPr sz="2700">
              <a:solidFill>
                <a:srgbClr val="11111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ТА ЇЇ ПОШИРЕННЯ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1104900" y="952500"/>
            <a:ext cx="66600" cy="8031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1095375" y="4996755"/>
            <a:ext cx="64134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Також зафіксовано понад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71.6 тис. відвідувань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офіційного вебсайту ГУС у Закарпатській області (https://uz.ukrstat.gov.ua) за 2025 рік.</a:t>
            </a:r>
            <a:endParaRPr b="0" i="0" sz="1200" u="none" cap="none" strike="noStrike">
              <a:solidFill>
                <a:srgbClr val="4444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8144050" y="3902916"/>
            <a:ext cx="292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Взаємодія з медіа: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961900" y="4366325"/>
            <a:ext cx="172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БІЗНЕС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(СУБ'ЄКТИ ГОСПОДАРЮВАННЯ)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727600" y="4366325"/>
            <a:ext cx="1497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ОРГАНИ ДЕРЖАВНОЇ ВЛАДИ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4564218" y="4402474"/>
            <a:ext cx="1045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ІНШІ КОРИСТУВАЧІ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6273863" y="4366325"/>
            <a:ext cx="1045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МЕДІА/НАУКА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(УСТАНОВИ, ГО)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8308925" y="4282678"/>
            <a:ext cx="259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44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інформаційні матеріали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8308925" y="4640758"/>
            <a:ext cx="259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виступів на ТБ / радіо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8308925" y="4998839"/>
            <a:ext cx="259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15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рекламних матеріалів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8308925" y="5356919"/>
            <a:ext cx="259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34</a:t>
            </a:r>
            <a:r>
              <a:rPr b="0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інфографіки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7995938" y="2432713"/>
            <a:ext cx="7965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en-US" sz="11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Експрес-</a:t>
            </a:r>
            <a:endParaRPr b="0" i="0" sz="1150" u="none" cap="none" strike="noStrike">
              <a:solidFill>
                <a:srgbClr val="11111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en-US" sz="11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ви</a:t>
            </a:r>
            <a:r>
              <a:rPr lang="en-US" sz="1150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пуски</a:t>
            </a:r>
            <a:endParaRPr sz="1150">
              <a:solidFill>
                <a:srgbClr val="11111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7995938" y="2908910"/>
            <a:ext cx="9525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en-US" sz="11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Бюлетені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7995950" y="3264298"/>
            <a:ext cx="9525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en-US" sz="11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Збірники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8118425" y="4301728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8118425" y="4659808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8118425" y="5017889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8118425" y="5375969"/>
            <a:ext cx="666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1171600" y="2219375"/>
            <a:ext cx="624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СТРУКТУРА КОРИСТУВАЧІВ СТАТИСТИЧНОЇ ІНФОРМАЦІЇ </a:t>
            </a:r>
            <a:endParaRPr b="1" i="0" u="none" cap="none" strike="noStrike">
              <a:solidFill>
                <a:srgbClr val="11111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(245 користувачів, яким за запитами надано 477 відповідей)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9006275" y="2849976"/>
            <a:ext cx="507300" cy="304800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8994676" y="3230627"/>
            <a:ext cx="294300" cy="3048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6524800" y="4143625"/>
            <a:ext cx="507300" cy="1599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6105725" y="4046575"/>
            <a:ext cx="138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3F3F3"/>
                </a:solidFill>
                <a:latin typeface="Inter"/>
                <a:ea typeface="Inter"/>
                <a:cs typeface="Inter"/>
                <a:sym typeface="Inter"/>
              </a:rPr>
              <a:t>0.8%</a:t>
            </a:r>
            <a:endParaRPr b="1" i="0" sz="1100" u="none" cap="none" strike="noStrike">
              <a:solidFill>
                <a:srgbClr val="F3F3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8036175" y="1555975"/>
            <a:ext cx="25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Видані матеріали: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9006425" y="2444300"/>
            <a:ext cx="796500" cy="270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9376200" y="2366850"/>
            <a:ext cx="60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28</a:t>
            </a:r>
            <a:endParaRPr b="1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9223325" y="2801213"/>
            <a:ext cx="137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11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9054600" y="3171033"/>
            <a:ext cx="12444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51" name="Google Shape;25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994725" y="2011605"/>
            <a:ext cx="210175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/>
          <p:nvPr/>
        </p:nvSpPr>
        <p:spPr>
          <a:xfrm>
            <a:off x="9006425" y="1994625"/>
            <a:ext cx="2064300" cy="30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10438675" y="1948133"/>
            <a:ext cx="7965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393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7894463" y="1930525"/>
            <a:ext cx="124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Статистична  інформація</a:t>
            </a:r>
            <a:endParaRPr sz="1150">
              <a:solidFill>
                <a:srgbClr val="11111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9" name="Google Shape;2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0" name="Google Shape;260;p8"/>
          <p:cNvPicPr preferRelativeResize="0"/>
          <p:nvPr/>
        </p:nvPicPr>
        <p:blipFill rotWithShape="1">
          <a:blip r:embed="rId4">
            <a:alphaModFix/>
          </a:blip>
          <a:srcRect b="0" l="0" r="0" t="50275"/>
          <a:stretch/>
        </p:blipFill>
        <p:spPr>
          <a:xfrm>
            <a:off x="1095375" y="4087099"/>
            <a:ext cx="10001251" cy="2397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1" name="Google Shape;26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5375" y="1663005"/>
            <a:ext cx="2286000" cy="1678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2" name="Google Shape;26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7125" y="1663005"/>
            <a:ext cx="2286000" cy="1678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3" name="Google Shape;26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8875" y="1663005"/>
            <a:ext cx="2286000" cy="1678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4" name="Google Shape;26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10625" y="1663005"/>
            <a:ext cx="2286000" cy="1678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8"/>
          <p:cNvGrpSpPr/>
          <p:nvPr/>
        </p:nvGrpSpPr>
        <p:grpSpPr>
          <a:xfrm>
            <a:off x="2962275" y="3905291"/>
            <a:ext cx="8134350" cy="304800"/>
            <a:chOff x="2962275" y="4198441"/>
            <a:chExt cx="8134350" cy="304800"/>
          </a:xfrm>
        </p:grpSpPr>
        <p:pic>
          <p:nvPicPr>
            <p:cNvPr descr="image.png" id="266" name="Google Shape;266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2275" y="4198441"/>
              <a:ext cx="813435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267" name="Google Shape;267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62275" y="4198441"/>
              <a:ext cx="3839319" cy="30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8"/>
          <p:cNvGrpSpPr/>
          <p:nvPr/>
        </p:nvGrpSpPr>
        <p:grpSpPr>
          <a:xfrm>
            <a:off x="2962275" y="4303604"/>
            <a:ext cx="8134350" cy="304800"/>
            <a:chOff x="2962275" y="4693741"/>
            <a:chExt cx="8134350" cy="304800"/>
          </a:xfrm>
        </p:grpSpPr>
        <p:pic>
          <p:nvPicPr>
            <p:cNvPr descr="image.png" id="269" name="Google Shape;269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2275" y="4693741"/>
              <a:ext cx="813435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270" name="Google Shape;270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62275" y="4693741"/>
              <a:ext cx="2147441" cy="30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8"/>
          <p:cNvGrpSpPr/>
          <p:nvPr/>
        </p:nvGrpSpPr>
        <p:grpSpPr>
          <a:xfrm>
            <a:off x="2962275" y="4704254"/>
            <a:ext cx="8134350" cy="304800"/>
            <a:chOff x="2962275" y="5189041"/>
            <a:chExt cx="8134350" cy="304800"/>
          </a:xfrm>
        </p:grpSpPr>
        <p:pic>
          <p:nvPicPr>
            <p:cNvPr descr="image.png" id="272" name="Google Shape;272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2275" y="5189041"/>
              <a:ext cx="813435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273" name="Google Shape;273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962275" y="5189041"/>
              <a:ext cx="919162" cy="30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p8"/>
          <p:cNvGrpSpPr/>
          <p:nvPr/>
        </p:nvGrpSpPr>
        <p:grpSpPr>
          <a:xfrm>
            <a:off x="2962275" y="5151029"/>
            <a:ext cx="8134350" cy="304800"/>
            <a:chOff x="2962275" y="5684341"/>
            <a:chExt cx="8134350" cy="304800"/>
          </a:xfrm>
        </p:grpSpPr>
        <p:pic>
          <p:nvPicPr>
            <p:cNvPr descr="image.png" id="275" name="Google Shape;275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2275" y="5684341"/>
              <a:ext cx="813435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276" name="Google Shape;276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962275" y="5684341"/>
              <a:ext cx="610046" cy="30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Google Shape;277;p8"/>
          <p:cNvGrpSpPr/>
          <p:nvPr/>
        </p:nvGrpSpPr>
        <p:grpSpPr>
          <a:xfrm>
            <a:off x="2962275" y="5597791"/>
            <a:ext cx="8134350" cy="304800"/>
            <a:chOff x="2962275" y="6179641"/>
            <a:chExt cx="8134350" cy="304800"/>
          </a:xfrm>
        </p:grpSpPr>
        <p:pic>
          <p:nvPicPr>
            <p:cNvPr descr="image.png" id="278" name="Google Shape;278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62275" y="6179641"/>
              <a:ext cx="813435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279" name="Google Shape;279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962275" y="6179641"/>
              <a:ext cx="618083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0" name="Google Shape;280;p8"/>
          <p:cNvSpPr txBox="1"/>
          <p:nvPr/>
        </p:nvSpPr>
        <p:spPr>
          <a:xfrm>
            <a:off x="1285875" y="952500"/>
            <a:ext cx="10301287" cy="377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АНАЛІЗ ЗВЕРНЕНЬ ГРОМАДЯН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1095375" y="952500"/>
            <a:ext cx="76200" cy="37713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1285875" y="1891605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1285875" y="2520368"/>
            <a:ext cx="1905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ВСЬОГО ЗВЕРНЕНЬ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1285875" y="2777430"/>
            <a:ext cx="190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2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З них 38 поштою, 15 на особистому прийомі.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3857625" y="1891605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67.9%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8"/>
          <p:cNvSpPr txBox="1"/>
          <p:nvPr/>
        </p:nvSpPr>
        <p:spPr>
          <a:xfrm>
            <a:off x="3857625" y="2539305"/>
            <a:ext cx="19050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ВИРІШЕНО ПОЗИТИВНО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3857625" y="2821225"/>
            <a:ext cx="2095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2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36 звернень задоволено </a:t>
            </a:r>
            <a:endParaRPr b="0" i="0" sz="1250" u="none" cap="none" strike="noStrike">
              <a:solidFill>
                <a:srgbClr val="5555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2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у повному обсязі.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6429375" y="1891605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28.3%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6429375" y="2539305"/>
            <a:ext cx="19050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НАДАНО РОЗ'ЯСНЕННЯ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6429375" y="2777430"/>
            <a:ext cx="190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2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15 звернень отримали детальні консультації.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9001125" y="1891605"/>
            <a:ext cx="1905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3.8%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9001125" y="2539305"/>
            <a:ext cx="1905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СТАДІЇ РОЗГЛЯДУ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9001125" y="2777430"/>
            <a:ext cx="190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2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2 звернення перенесені на 2026 рік.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1535475" y="3948177"/>
            <a:ext cx="1405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Кадрові питання</a:t>
            </a:r>
            <a:endParaRPr b="1" i="0" sz="1200" u="none" cap="none" strike="noStrike">
              <a:solidFill>
                <a:srgbClr val="11111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1535475" y="4311025"/>
            <a:ext cx="10470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Праця та ЗП</a:t>
            </a:r>
            <a:endParaRPr b="1" i="0" sz="1200" u="none" cap="none" strike="noStrike">
              <a:solidFill>
                <a:srgbClr val="11111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35475" y="4673875"/>
            <a:ext cx="12822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Діяльність підприємств</a:t>
            </a:r>
            <a:endParaRPr b="1" i="0" sz="1200" u="none" cap="none" strike="noStrike">
              <a:solidFill>
                <a:srgbClr val="11111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1535475" y="5147088"/>
            <a:ext cx="1121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Статистична інформація</a:t>
            </a:r>
            <a:endParaRPr b="1" i="0" sz="1200" u="none" cap="none" strike="noStrike">
              <a:solidFill>
                <a:srgbClr val="11111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1535475" y="5656625"/>
            <a:ext cx="1047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Інші питання</a:t>
            </a:r>
            <a:endParaRPr b="1" i="0" sz="1200" u="none" cap="none" strike="noStrike">
              <a:solidFill>
                <a:srgbClr val="11111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1285875" y="3434700"/>
            <a:ext cx="4667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1" i="0" lang="en-US" sz="12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ТЕМАТИКА ЗВЕРНЕНЬ (РОЗПОДІЛ ЗА НАПРЯМАМИ)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3960900" y="4695050"/>
            <a:ext cx="1905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11.3% (6 звернень) </a:t>
            </a:r>
            <a:endParaRPr b="1" i="0" sz="11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3562600" y="51187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7.5% (4 звернення)</a:t>
            </a:r>
            <a:br>
              <a:rPr b="1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3562600" y="5590850"/>
            <a:ext cx="300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7.5% (4 звернення)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2962276" y="4711188"/>
            <a:ext cx="917700" cy="304800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/>
          <p:nvPr/>
        </p:nvSpPr>
        <p:spPr>
          <a:xfrm>
            <a:off x="2962275" y="5154488"/>
            <a:ext cx="603600" cy="3048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2962275" y="5597800"/>
            <a:ext cx="603600" cy="3048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10" name="Google Shape;3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14350"/>
            <a:ext cx="1097280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1" name="Google Shape;311;p9"/>
          <p:cNvPicPr preferRelativeResize="0"/>
          <p:nvPr/>
        </p:nvPicPr>
        <p:blipFill rotWithShape="1">
          <a:blip r:embed="rId4">
            <a:alphaModFix/>
          </a:blip>
          <a:srcRect b="16401" l="0" r="0" t="11537"/>
          <a:stretch/>
        </p:blipFill>
        <p:spPr>
          <a:xfrm>
            <a:off x="6499550" y="1995300"/>
            <a:ext cx="4857750" cy="199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2" name="Google Shape;31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3862" y="4480007"/>
            <a:ext cx="4857750" cy="1699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3" name="Google Shape;31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8875" y="2023766"/>
            <a:ext cx="48577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4" name="Google Shape;31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5375" y="2715000"/>
            <a:ext cx="2333625" cy="161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5" name="Google Shape;31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9500" y="2714991"/>
            <a:ext cx="2333625" cy="161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6" name="Google Shape;31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42500" y="1995291"/>
            <a:ext cx="34671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7" name="Google Shape;31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42500" y="2452491"/>
            <a:ext cx="34671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8" name="Google Shape;318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42500" y="2909691"/>
            <a:ext cx="34671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9" name="Google Shape;319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42500" y="3366891"/>
            <a:ext cx="34671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0" name="Google Shape;32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42500" y="1995291"/>
            <a:ext cx="2971204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1" name="Google Shape;32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42500" y="2452491"/>
            <a:ext cx="2881014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2" name="Google Shape;322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42500" y="2909691"/>
            <a:ext cx="2836068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3" name="Google Shape;323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42500" y="3366891"/>
            <a:ext cx="269736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9"/>
          <p:cNvSpPr txBox="1"/>
          <p:nvPr/>
        </p:nvSpPr>
        <p:spPr>
          <a:xfrm>
            <a:off x="1238250" y="771525"/>
            <a:ext cx="1030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УПРАВЛІННЯ ЛЮДСЬКИМИ РЕСУРСАМИ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1095375" y="754575"/>
            <a:ext cx="76200" cy="3771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9"/>
          <p:cNvSpPr txBox="1"/>
          <p:nvPr/>
        </p:nvSpPr>
        <p:spPr>
          <a:xfrm>
            <a:off x="1095375" y="1334525"/>
            <a:ext cx="4993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Фактична чисельність працівників на початок 2026 року складає </a:t>
            </a:r>
            <a:r>
              <a:rPr b="1" i="0" lang="en-US" sz="12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77 осіб</a:t>
            </a:r>
            <a:r>
              <a:rPr b="1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згідно з штатним розписом - </a:t>
            </a:r>
            <a:r>
              <a:rPr b="1" i="0" lang="en-US" sz="12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101 посада)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, що на 6.9% більше ніж у 2024 році. Статус державного службовця мають 55 осіб (71.4% фактичної чисельності працівників).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9"/>
          <p:cNvSpPr txBox="1"/>
          <p:nvPr/>
        </p:nvSpPr>
        <p:spPr>
          <a:xfrm>
            <a:off x="6502913" y="3889991"/>
            <a:ext cx="48579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1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Упродовж 2025 року прийнято 11 працівників, звільнено 6 (5 за власним бажанням, 1 — закінчення договору).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 txBox="1"/>
          <p:nvPr/>
        </p:nvSpPr>
        <p:spPr>
          <a:xfrm>
            <a:off x="6712463" y="4670507"/>
            <a:ext cx="4660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ВИСОКИЙ ОСВІТНІЙ РІВЕНЬ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 txBox="1"/>
          <p:nvPr/>
        </p:nvSpPr>
        <p:spPr>
          <a:xfrm>
            <a:off x="6712463" y="5013407"/>
            <a:ext cx="44388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Вищу освіту (магістр/спеціаліст) мають </a:t>
            </a: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100% держслужбовців</a:t>
            </a:r>
            <a:r>
              <a:rPr b="0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r>
              <a:rPr b="0" i="0" lang="en-US" sz="1200" u="none" cap="none" strike="noStrike">
                <a:solidFill>
                  <a:srgbClr val="444444"/>
                </a:solidFill>
                <a:latin typeface="Inter"/>
                <a:ea typeface="Inter"/>
                <a:cs typeface="Inter"/>
                <a:sym typeface="Inter"/>
              </a:rPr>
              <a:t> З них 9 осіб (16.4%) мають дві або більше вищих освіти, а 3 особи є магістрами державного управління.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9"/>
          <p:cNvSpPr txBox="1"/>
          <p:nvPr/>
        </p:nvSpPr>
        <p:spPr>
          <a:xfrm>
            <a:off x="1238250" y="2895966"/>
            <a:ext cx="20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5.4%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 txBox="1"/>
          <p:nvPr/>
        </p:nvSpPr>
        <p:spPr>
          <a:xfrm>
            <a:off x="1238250" y="3391266"/>
            <a:ext cx="2047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ПЛИННІСТЬ КАДРІВ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"/>
          <p:cNvSpPr txBox="1"/>
          <p:nvPr/>
        </p:nvSpPr>
        <p:spPr>
          <a:xfrm>
            <a:off x="1238250" y="3629391"/>
            <a:ext cx="20478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Зниження на 13.4 в.п. порівняно з 2024 р. Серед держслужбовців — 5.3%.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"/>
          <p:cNvSpPr txBox="1"/>
          <p:nvPr/>
        </p:nvSpPr>
        <p:spPr>
          <a:xfrm>
            <a:off x="3762375" y="2895966"/>
            <a:ext cx="20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3762375" y="3391266"/>
            <a:ext cx="2047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КЕРІВНІ ПОСАДИ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 txBox="1"/>
          <p:nvPr/>
        </p:nvSpPr>
        <p:spPr>
          <a:xfrm>
            <a:off x="3762375" y="3629391"/>
            <a:ext cx="20478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Передбачено штатним розписом, що складає </a:t>
            </a:r>
            <a:r>
              <a:rPr lang="en-US" sz="1050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28,7</a:t>
            </a: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% всіх посад держслужбовців.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 txBox="1"/>
          <p:nvPr/>
        </p:nvSpPr>
        <p:spPr>
          <a:xfrm>
            <a:off x="6604100" y="2059221"/>
            <a:ext cx="1238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Спеціалісти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 txBox="1"/>
          <p:nvPr/>
        </p:nvSpPr>
        <p:spPr>
          <a:xfrm>
            <a:off x="6604100" y="2516421"/>
            <a:ext cx="1238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Всі працівники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9"/>
          <p:cNvSpPr txBox="1"/>
          <p:nvPr/>
        </p:nvSpPr>
        <p:spPr>
          <a:xfrm>
            <a:off x="6604100" y="2973621"/>
            <a:ext cx="1238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Держслужбовці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6604100" y="3430821"/>
            <a:ext cx="1238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sz="1150" u="none" cap="none" strike="noStrike">
                <a:solidFill>
                  <a:srgbClr val="11111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Керівники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40" name="Google Shape;340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5338" y="4515216"/>
            <a:ext cx="2333625" cy="161716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9"/>
          <p:cNvSpPr txBox="1"/>
          <p:nvPr/>
        </p:nvSpPr>
        <p:spPr>
          <a:xfrm>
            <a:off x="1238213" y="4696191"/>
            <a:ext cx="20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r>
              <a:rPr lang="en-US" sz="3000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 txBox="1"/>
          <p:nvPr/>
        </p:nvSpPr>
        <p:spPr>
          <a:xfrm>
            <a:off x="1238225" y="5157900"/>
            <a:ext cx="211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ПОСАДИ ГОЛОВНИХ СПЕЦІАЛІСТІВ, </a:t>
            </a:r>
            <a:r>
              <a:rPr b="1" lang="en-US" sz="105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СПЕЦІАЛІСТІВ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 txBox="1"/>
          <p:nvPr/>
        </p:nvSpPr>
        <p:spPr>
          <a:xfrm>
            <a:off x="1238213" y="5517591"/>
            <a:ext cx="2047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44" name="Google Shape;34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9500" y="4515216"/>
            <a:ext cx="2333625" cy="161716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9"/>
          <p:cNvSpPr txBox="1"/>
          <p:nvPr/>
        </p:nvSpPr>
        <p:spPr>
          <a:xfrm>
            <a:off x="3762375" y="4696191"/>
            <a:ext cx="20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1111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9"/>
          <p:cNvSpPr txBox="1"/>
          <p:nvPr/>
        </p:nvSpPr>
        <p:spPr>
          <a:xfrm>
            <a:off x="3762363" y="5157891"/>
            <a:ext cx="204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ПОСАД</a:t>
            </a:r>
            <a:r>
              <a:rPr b="1" lang="en-US" sz="105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 ОБСЛУГОВУЮЧОГО ПЕРСОНАЛУ ТА РОБІТНИКІВ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"/>
          <p:cNvSpPr txBox="1"/>
          <p:nvPr/>
        </p:nvSpPr>
        <p:spPr>
          <a:xfrm>
            <a:off x="3762375" y="5521941"/>
            <a:ext cx="20478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Передбаче</a:t>
            </a:r>
            <a:r>
              <a:rPr lang="en-US" sz="1050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но</a:t>
            </a: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 штатним розписом, що складає </a:t>
            </a:r>
            <a:r>
              <a:rPr lang="en-US" sz="1050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37,6</a:t>
            </a: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% всіх посад</a:t>
            </a:r>
            <a:r>
              <a:rPr lang="en-US" sz="1050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"/>
          <p:cNvSpPr txBox="1"/>
          <p:nvPr/>
        </p:nvSpPr>
        <p:spPr>
          <a:xfrm>
            <a:off x="1171575" y="5450325"/>
            <a:ext cx="23337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Передбачено штатним розписом, що складає </a:t>
            </a:r>
            <a:r>
              <a:rPr lang="en-US" sz="1050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33,6</a:t>
            </a:r>
            <a:r>
              <a:rPr b="0" i="0" lang="en-US" sz="1050" u="none" cap="none" strike="noStrik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% всіх посад держслужбовців.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"/>
          <p:cNvSpPr txBox="1"/>
          <p:nvPr/>
        </p:nvSpPr>
        <p:spPr>
          <a:xfrm>
            <a:off x="6712475" y="1517175"/>
            <a:ext cx="41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rPr>
              <a:t>ГЕНДЕРНА СТРУКТУРА (ЧАСТКА ЖІНОК):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